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6858000" cx="9906000"/>
  <p:notesSz cx="6858000" cy="9144000"/>
  <p:embeddedFontLst>
    <p:embeddedFont>
      <p:font typeface="Roboto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4" roundtripDataSignature="AMtx7miXgqEXVXB8n7MxpiCgsSX8Dbkb4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D69B17F-2444-463C-B7FB-AD9986EACB03}">
  <a:tblStyle styleId="{7D69B17F-2444-463C-B7FB-AD9986EACB03}" styleName="Table_0">
    <a:wholeTbl>
      <a:tcTxStyle b="off" i="off">
        <a:font>
          <a:latin typeface="游ゴシック"/>
          <a:ea typeface="游ゴシック"/>
          <a:cs typeface="游ゴシック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.fntdata"/><Relationship Id="rId10" Type="http://schemas.openxmlformats.org/officeDocument/2006/relationships/font" Target="fonts/Roboto-regular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200150" y="1143000"/>
            <a:ext cx="44577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ja-JP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1f5d0c0edc_0_52:notes"/>
          <p:cNvSpPr/>
          <p:nvPr>
            <p:ph idx="2" type="sldImg"/>
          </p:nvPr>
        </p:nvSpPr>
        <p:spPr>
          <a:xfrm>
            <a:off x="1200150" y="1143000"/>
            <a:ext cx="44577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" name="Google Shape;80;g31f5d0c0edc_0_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0" i="0" lang="ja-JP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民間施設は柔軟に受け入れている</a:t>
            </a:r>
            <a:endParaRPr b="0" i="0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0" i="0" lang="ja-JP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公的施設は入居待ち期間が長い、また介護度によって入居条件が厳しい</a:t>
            </a:r>
            <a:endParaRPr b="0" i="0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0" i="0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81" name="Google Shape;81;g31f5d0c0edc_0_5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ja-JP">
                <a:solidFill>
                  <a:srgbClr val="000000"/>
                </a:solidFill>
              </a:rPr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:notes"/>
          <p:cNvSpPr/>
          <p:nvPr>
            <p:ph idx="2" type="sldImg"/>
          </p:nvPr>
        </p:nvSpPr>
        <p:spPr>
          <a:xfrm>
            <a:off x="1200150" y="1143000"/>
            <a:ext cx="44577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5:notes"/>
          <p:cNvSpPr/>
          <p:nvPr>
            <p:ph idx="2" type="sldImg"/>
          </p:nvPr>
        </p:nvSpPr>
        <p:spPr>
          <a:xfrm>
            <a:off x="1200150" y="1143000"/>
            <a:ext cx="44577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9" name="Google Shape;189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出展https://www.minnanokaigo.com/guide/cost/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0" name="Google Shape;190;p2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6:notes"/>
          <p:cNvSpPr/>
          <p:nvPr>
            <p:ph idx="2" type="sldImg"/>
          </p:nvPr>
        </p:nvSpPr>
        <p:spPr>
          <a:xfrm>
            <a:off x="1200150" y="1143000"/>
            <a:ext cx="44577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" name="Google Shape;239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出展https://www.minnanokaigo.com/guide/cost/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0" name="Google Shape;240;p2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白紙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0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0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縦書きタイトルと&#10;縦書きテキスト" type="vertTitleAndTx">
  <p:cSld name="VERTICAL_TITLE_AND_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4"/>
          <p:cNvSpPr txBox="1"/>
          <p:nvPr>
            <p:ph type="title"/>
          </p:nvPr>
        </p:nvSpPr>
        <p:spPr>
          <a:xfrm rot="5400000">
            <a:off x="5251054" y="2203054"/>
            <a:ext cx="5811838" cy="213598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4"/>
          <p:cNvSpPr txBox="1"/>
          <p:nvPr>
            <p:ph idx="1" type="body"/>
          </p:nvPr>
        </p:nvSpPr>
        <p:spPr>
          <a:xfrm rot="5400000">
            <a:off x="917179" y="128984"/>
            <a:ext cx="5811838" cy="62841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24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4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4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とコンテンツ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7"/>
          <p:cNvSpPr txBox="1"/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7"/>
          <p:cNvSpPr txBox="1"/>
          <p:nvPr>
            <p:ph idx="1" type="body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2" name="Google Shape;22;p27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7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7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セクション見出し" type="secHead">
  <p:cSld name="SECTION_HEADER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6"/>
          <p:cNvSpPr txBox="1"/>
          <p:nvPr>
            <p:ph type="title"/>
          </p:nvPr>
        </p:nvSpPr>
        <p:spPr>
          <a:xfrm>
            <a:off x="675879" y="1709740"/>
            <a:ext cx="8543925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6"/>
          <p:cNvSpPr txBox="1"/>
          <p:nvPr>
            <p:ph idx="1" type="body"/>
          </p:nvPr>
        </p:nvSpPr>
        <p:spPr>
          <a:xfrm>
            <a:off x="675879" y="4589465"/>
            <a:ext cx="8543925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8" name="Google Shape;28;p16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6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6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つのコンテンツ" type="twoObj">
  <p:cSld name="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7"/>
          <p:cNvSpPr txBox="1"/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7"/>
          <p:cNvSpPr txBox="1"/>
          <p:nvPr>
            <p:ph idx="1" type="body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17"/>
          <p:cNvSpPr txBox="1"/>
          <p:nvPr>
            <p:ph idx="2" type="body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17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7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7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比較" type="twoTxTwoObj">
  <p:cSld name="TWO_OBJECTS_WITH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8"/>
          <p:cNvSpPr txBox="1"/>
          <p:nvPr>
            <p:ph type="title"/>
          </p:nvPr>
        </p:nvSpPr>
        <p:spPr>
          <a:xfrm>
            <a:off x="68232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8"/>
          <p:cNvSpPr txBox="1"/>
          <p:nvPr>
            <p:ph idx="1" type="body"/>
          </p:nvPr>
        </p:nvSpPr>
        <p:spPr>
          <a:xfrm>
            <a:off x="682329" y="1681163"/>
            <a:ext cx="419070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8"/>
          <p:cNvSpPr txBox="1"/>
          <p:nvPr>
            <p:ph idx="2" type="body"/>
          </p:nvPr>
        </p:nvSpPr>
        <p:spPr>
          <a:xfrm>
            <a:off x="682329" y="2505075"/>
            <a:ext cx="4190702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8"/>
          <p:cNvSpPr txBox="1"/>
          <p:nvPr>
            <p:ph idx="3" type="body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8"/>
          <p:cNvSpPr txBox="1"/>
          <p:nvPr>
            <p:ph idx="4" type="body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8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8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8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のみ" type="titleOnly">
  <p:cSld name="TITLE_ONL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9"/>
          <p:cNvSpPr txBox="1"/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9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9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9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付きのコンテンツ" type="objTx">
  <p:cSld name="OBJECT_WITH_CAPTION_TEX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1"/>
          <p:cNvSpPr txBox="1"/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1"/>
          <p:cNvSpPr txBox="1"/>
          <p:nvPr>
            <p:ph idx="1" type="body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5" name="Google Shape;55;p21"/>
          <p:cNvSpPr txBox="1"/>
          <p:nvPr>
            <p:ph idx="2" type="body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6" name="Google Shape;56;p21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1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1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付きの図" type="picTx">
  <p:cSld name="PICTURE_WITH_CAPTION_TEX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2"/>
          <p:cNvSpPr txBox="1"/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2"/>
          <p:cNvSpPr/>
          <p:nvPr>
            <p:ph idx="2" type="pic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2" name="Google Shape;62;p22"/>
          <p:cNvSpPr txBox="1"/>
          <p:nvPr>
            <p:ph idx="1" type="body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3" name="Google Shape;63;p22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2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2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と縦書きテキスト" type="vertTx">
  <p:cSld name="VERTICAL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3"/>
          <p:cNvSpPr txBox="1"/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3"/>
          <p:cNvSpPr txBox="1"/>
          <p:nvPr>
            <p:ph idx="1" type="body"/>
          </p:nvPr>
        </p:nvSpPr>
        <p:spPr>
          <a:xfrm rot="5400000">
            <a:off x="2777332" y="-270668"/>
            <a:ext cx="4351338" cy="8543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23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3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3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/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3"/>
          <p:cNvSpPr txBox="1"/>
          <p:nvPr>
            <p:ph idx="1" type="body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3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3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3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1f5d0c0edc_0_52"/>
          <p:cNvSpPr/>
          <p:nvPr/>
        </p:nvSpPr>
        <p:spPr>
          <a:xfrm>
            <a:off x="7621" y="1"/>
            <a:ext cx="9898379" cy="6858000"/>
          </a:xfrm>
          <a:prstGeom prst="rect">
            <a:avLst/>
          </a:prstGeom>
          <a:solidFill>
            <a:srgbClr val="FCDFB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4" name="Google Shape;84;g31f5d0c0edc_0_52"/>
          <p:cNvCxnSpPr/>
          <p:nvPr/>
        </p:nvCxnSpPr>
        <p:spPr>
          <a:xfrm>
            <a:off x="2511706" y="5687674"/>
            <a:ext cx="0" cy="687907"/>
          </a:xfrm>
          <a:prstGeom prst="straightConnector1">
            <a:avLst/>
          </a:prstGeom>
          <a:noFill/>
          <a:ln cap="flat" cmpd="sng" w="28575">
            <a:solidFill>
              <a:srgbClr val="FCDFBE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5" name="Google Shape;85;g31f5d0c0edc_0_52"/>
          <p:cNvSpPr/>
          <p:nvPr/>
        </p:nvSpPr>
        <p:spPr>
          <a:xfrm>
            <a:off x="8126530" y="-2091803"/>
            <a:ext cx="3543691" cy="1025762"/>
          </a:xfrm>
          <a:prstGeom prst="roundRect">
            <a:avLst>
              <a:gd fmla="val 16667" name="adj"/>
            </a:avLst>
          </a:prstGeom>
          <a:solidFill>
            <a:srgbClr val="F4A169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ja-JP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無料説明会お申し込みはコチラ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g31f5d0c0edc_0_52"/>
          <p:cNvSpPr/>
          <p:nvPr/>
        </p:nvSpPr>
        <p:spPr>
          <a:xfrm>
            <a:off x="441804" y="428703"/>
            <a:ext cx="939564" cy="944285"/>
          </a:xfrm>
          <a:custGeom>
            <a:rect b="b" l="l" r="r" t="t"/>
            <a:pathLst>
              <a:path extrusionOk="0" h="1619250" w="1611154">
                <a:moveTo>
                  <a:pt x="0" y="0"/>
                </a:moveTo>
                <a:lnTo>
                  <a:pt x="1611154" y="0"/>
                </a:lnTo>
                <a:lnTo>
                  <a:pt x="1611154" y="1619250"/>
                </a:lnTo>
                <a:lnTo>
                  <a:pt x="0" y="16192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87" name="Google Shape;87;g31f5d0c0edc_0_52"/>
          <p:cNvGrpSpPr/>
          <p:nvPr/>
        </p:nvGrpSpPr>
        <p:grpSpPr>
          <a:xfrm>
            <a:off x="306668" y="1791190"/>
            <a:ext cx="4619628" cy="4532843"/>
            <a:chOff x="0" y="-28575"/>
            <a:chExt cx="2086372" cy="1715083"/>
          </a:xfrm>
        </p:grpSpPr>
        <p:sp>
          <p:nvSpPr>
            <p:cNvPr id="88" name="Google Shape;88;g31f5d0c0edc_0_52"/>
            <p:cNvSpPr/>
            <p:nvPr/>
          </p:nvSpPr>
          <p:spPr>
            <a:xfrm>
              <a:off x="0" y="0"/>
              <a:ext cx="2086371" cy="1686508"/>
            </a:xfrm>
            <a:custGeom>
              <a:rect b="b" l="l" r="r" t="t"/>
              <a:pathLst>
                <a:path extrusionOk="0" h="1686508" w="2086371">
                  <a:moveTo>
                    <a:pt x="9773" y="0"/>
                  </a:moveTo>
                  <a:lnTo>
                    <a:pt x="2076598" y="0"/>
                  </a:lnTo>
                  <a:cubicBezTo>
                    <a:pt x="2081996" y="0"/>
                    <a:pt x="2086371" y="4376"/>
                    <a:pt x="2086371" y="9773"/>
                  </a:cubicBezTo>
                  <a:lnTo>
                    <a:pt x="2086371" y="1676735"/>
                  </a:lnTo>
                  <a:cubicBezTo>
                    <a:pt x="2086371" y="1679327"/>
                    <a:pt x="2085342" y="1681813"/>
                    <a:pt x="2083509" y="1683646"/>
                  </a:cubicBezTo>
                  <a:cubicBezTo>
                    <a:pt x="2081676" y="1685479"/>
                    <a:pt x="2079190" y="1686508"/>
                    <a:pt x="2076598" y="1686508"/>
                  </a:cubicBezTo>
                  <a:lnTo>
                    <a:pt x="9773" y="1686508"/>
                  </a:lnTo>
                  <a:cubicBezTo>
                    <a:pt x="4376" y="1686508"/>
                    <a:pt x="0" y="1682133"/>
                    <a:pt x="0" y="1676735"/>
                  </a:cubicBezTo>
                  <a:lnTo>
                    <a:pt x="0" y="9773"/>
                  </a:lnTo>
                  <a:cubicBezTo>
                    <a:pt x="0" y="4376"/>
                    <a:pt x="4376" y="0"/>
                    <a:pt x="97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g31f5d0c0edc_0_52"/>
            <p:cNvSpPr txBox="1"/>
            <p:nvPr/>
          </p:nvSpPr>
          <p:spPr>
            <a:xfrm>
              <a:off x="0" y="-28575"/>
              <a:ext cx="2086372" cy="171508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92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0" name="Google Shape;90;g31f5d0c0edc_0_52"/>
          <p:cNvSpPr txBox="1"/>
          <p:nvPr/>
        </p:nvSpPr>
        <p:spPr>
          <a:xfrm>
            <a:off x="1681623" y="649610"/>
            <a:ext cx="4908020" cy="5922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59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ja-JP" sz="4000" u="none" cap="none" strike="noStrike">
                <a:solidFill>
                  <a:srgbClr val="015556"/>
                </a:solidFill>
                <a:latin typeface="Arial"/>
                <a:ea typeface="Arial"/>
                <a:cs typeface="Arial"/>
                <a:sym typeface="Arial"/>
              </a:rPr>
              <a:t>老人ホームの種類</a:t>
            </a:r>
            <a:endParaRPr b="1" i="0" sz="4000" u="none" cap="none" strike="noStrike">
              <a:solidFill>
                <a:srgbClr val="0155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1" name="Google Shape;91;g31f5d0c0edc_0_52"/>
          <p:cNvGrpSpPr/>
          <p:nvPr/>
        </p:nvGrpSpPr>
        <p:grpSpPr>
          <a:xfrm>
            <a:off x="5084481" y="1778355"/>
            <a:ext cx="4619628" cy="4532843"/>
            <a:chOff x="0" y="-28575"/>
            <a:chExt cx="2086372" cy="1715083"/>
          </a:xfrm>
        </p:grpSpPr>
        <p:sp>
          <p:nvSpPr>
            <p:cNvPr id="92" name="Google Shape;92;g31f5d0c0edc_0_52"/>
            <p:cNvSpPr/>
            <p:nvPr/>
          </p:nvSpPr>
          <p:spPr>
            <a:xfrm>
              <a:off x="0" y="0"/>
              <a:ext cx="2086371" cy="1686508"/>
            </a:xfrm>
            <a:custGeom>
              <a:rect b="b" l="l" r="r" t="t"/>
              <a:pathLst>
                <a:path extrusionOk="0" h="1686508" w="2086371">
                  <a:moveTo>
                    <a:pt x="9773" y="0"/>
                  </a:moveTo>
                  <a:lnTo>
                    <a:pt x="2076598" y="0"/>
                  </a:lnTo>
                  <a:cubicBezTo>
                    <a:pt x="2081996" y="0"/>
                    <a:pt x="2086371" y="4376"/>
                    <a:pt x="2086371" y="9773"/>
                  </a:cubicBezTo>
                  <a:lnTo>
                    <a:pt x="2086371" y="1676735"/>
                  </a:lnTo>
                  <a:cubicBezTo>
                    <a:pt x="2086371" y="1679327"/>
                    <a:pt x="2085342" y="1681813"/>
                    <a:pt x="2083509" y="1683646"/>
                  </a:cubicBezTo>
                  <a:cubicBezTo>
                    <a:pt x="2081676" y="1685479"/>
                    <a:pt x="2079190" y="1686508"/>
                    <a:pt x="2076598" y="1686508"/>
                  </a:cubicBezTo>
                  <a:lnTo>
                    <a:pt x="9773" y="1686508"/>
                  </a:lnTo>
                  <a:cubicBezTo>
                    <a:pt x="4376" y="1686508"/>
                    <a:pt x="0" y="1682133"/>
                    <a:pt x="0" y="1676735"/>
                  </a:cubicBezTo>
                  <a:lnTo>
                    <a:pt x="0" y="9773"/>
                  </a:lnTo>
                  <a:cubicBezTo>
                    <a:pt x="0" y="4376"/>
                    <a:pt x="4376" y="0"/>
                    <a:pt x="97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g31f5d0c0edc_0_52"/>
            <p:cNvSpPr txBox="1"/>
            <p:nvPr/>
          </p:nvSpPr>
          <p:spPr>
            <a:xfrm>
              <a:off x="0" y="-28575"/>
              <a:ext cx="2086372" cy="171508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92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4" name="Google Shape;94;g31f5d0c0edc_0_52"/>
          <p:cNvSpPr txBox="1"/>
          <p:nvPr/>
        </p:nvSpPr>
        <p:spPr>
          <a:xfrm>
            <a:off x="727638" y="5742045"/>
            <a:ext cx="4261972" cy="4019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19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ja-JP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価格が高めだがサービスが手厚い </a:t>
            </a:r>
            <a:endParaRPr/>
          </a:p>
        </p:txBody>
      </p:sp>
      <p:sp>
        <p:nvSpPr>
          <p:cNvPr id="95" name="Google Shape;95;g31f5d0c0edc_0_52"/>
          <p:cNvSpPr txBox="1"/>
          <p:nvPr/>
        </p:nvSpPr>
        <p:spPr>
          <a:xfrm>
            <a:off x="554655" y="3311484"/>
            <a:ext cx="3914102" cy="20164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48283" lvl="1" marL="496566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99"/>
              <a:buFont typeface="Arial"/>
              <a:buChar char="•"/>
            </a:pPr>
            <a:r>
              <a:rPr b="1" i="0" lang="ja-JP" sz="2299" u="none" cap="none" strike="noStrike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介護付き有料老人ホーム</a:t>
            </a:r>
            <a:endParaRPr b="1" i="0" sz="2299" u="none" cap="none" strike="noStrike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8283" lvl="1" marL="496566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99"/>
              <a:buFont typeface="Arial"/>
              <a:buChar char="•"/>
            </a:pPr>
            <a:r>
              <a:rPr b="1" i="0" lang="ja-JP" sz="2299" u="none" cap="none" strike="noStrike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住宅型有料老人ホーム</a:t>
            </a:r>
            <a:endParaRPr b="1" i="0" sz="2299" u="none" cap="none" strike="noStrike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8283" lvl="1" marL="496566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99"/>
              <a:buFont typeface="Arial"/>
              <a:buChar char="•"/>
            </a:pPr>
            <a:r>
              <a:rPr b="1" i="0" lang="ja-JP" sz="2299" u="none" cap="none" strike="noStrike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サービス付き高齢者向け住宅</a:t>
            </a:r>
            <a:endParaRPr b="1" i="0" sz="2299" u="none" cap="none" strike="noStrike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8283" lvl="1" marL="496566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99"/>
              <a:buFont typeface="Arial"/>
              <a:buChar char="•"/>
            </a:pPr>
            <a:r>
              <a:rPr b="1" i="0" lang="ja-JP" sz="2299" u="none" cap="none" strike="noStrike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グループホーム</a:t>
            </a:r>
            <a:endParaRPr b="1" i="0" sz="2299" u="none" cap="none" strike="noStrike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6" name="Google Shape;96;g31f5d0c0edc_0_52"/>
          <p:cNvCxnSpPr/>
          <p:nvPr/>
        </p:nvCxnSpPr>
        <p:spPr>
          <a:xfrm>
            <a:off x="764260" y="2777841"/>
            <a:ext cx="3519501" cy="0"/>
          </a:xfrm>
          <a:prstGeom prst="straightConnector1">
            <a:avLst/>
          </a:prstGeom>
          <a:noFill/>
          <a:ln cap="flat" cmpd="sng" w="38100">
            <a:solidFill>
              <a:srgbClr val="FCD144"/>
            </a:solidFill>
            <a:prstDash val="solid"/>
            <a:round/>
            <a:headEnd len="lg" w="lg" type="diamond"/>
            <a:tailEnd len="lg" w="lg" type="diamond"/>
          </a:ln>
        </p:spPr>
      </p:cxnSp>
      <p:sp>
        <p:nvSpPr>
          <p:cNvPr id="97" name="Google Shape;97;g31f5d0c0edc_0_52"/>
          <p:cNvSpPr txBox="1"/>
          <p:nvPr/>
        </p:nvSpPr>
        <p:spPr>
          <a:xfrm>
            <a:off x="1259450" y="1853877"/>
            <a:ext cx="3557171" cy="9359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ja-JP" sz="4600" u="none" cap="none" strike="noStrike">
                <a:solidFill>
                  <a:srgbClr val="015556"/>
                </a:solidFill>
                <a:latin typeface="Ultra"/>
                <a:ea typeface="Ultra"/>
                <a:cs typeface="Ultra"/>
                <a:sym typeface="Ultra"/>
              </a:rPr>
              <a:t>民間施設</a:t>
            </a:r>
            <a:endParaRPr b="1" i="0" sz="4600" u="none" cap="none" strike="noStrike">
              <a:solidFill>
                <a:srgbClr val="015556"/>
              </a:solidFill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98" name="Google Shape;98;g31f5d0c0edc_0_52"/>
          <p:cNvSpPr txBox="1"/>
          <p:nvPr/>
        </p:nvSpPr>
        <p:spPr>
          <a:xfrm>
            <a:off x="6165667" y="1776839"/>
            <a:ext cx="2916724" cy="9359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ja-JP" sz="4600" u="none" cap="none" strike="noStrike">
                <a:solidFill>
                  <a:srgbClr val="015556"/>
                </a:solidFill>
                <a:latin typeface="Ultra"/>
                <a:ea typeface="Ultra"/>
                <a:cs typeface="Ultra"/>
                <a:sym typeface="Ultra"/>
              </a:rPr>
              <a:t>公的施設</a:t>
            </a:r>
            <a:endParaRPr b="1" i="0" sz="4600" u="none" cap="none" strike="noStrike">
              <a:solidFill>
                <a:srgbClr val="015556"/>
              </a:solidFill>
              <a:latin typeface="Ultra"/>
              <a:ea typeface="Ultra"/>
              <a:cs typeface="Ultra"/>
              <a:sym typeface="Ultra"/>
            </a:endParaRPr>
          </a:p>
        </p:txBody>
      </p:sp>
      <p:cxnSp>
        <p:nvCxnSpPr>
          <p:cNvPr id="99" name="Google Shape;99;g31f5d0c0edc_0_52"/>
          <p:cNvCxnSpPr/>
          <p:nvPr/>
        </p:nvCxnSpPr>
        <p:spPr>
          <a:xfrm>
            <a:off x="5634543" y="2777841"/>
            <a:ext cx="3519501" cy="0"/>
          </a:xfrm>
          <a:prstGeom prst="straightConnector1">
            <a:avLst/>
          </a:prstGeom>
          <a:noFill/>
          <a:ln cap="flat" cmpd="sng" w="38100">
            <a:solidFill>
              <a:srgbClr val="FCD144"/>
            </a:solidFill>
            <a:prstDash val="solid"/>
            <a:round/>
            <a:headEnd len="lg" w="lg" type="diamond"/>
            <a:tailEnd len="lg" w="lg" type="diamond"/>
          </a:ln>
        </p:spPr>
      </p:cxnSp>
      <p:sp>
        <p:nvSpPr>
          <p:cNvPr id="100" name="Google Shape;100;g31f5d0c0edc_0_52"/>
          <p:cNvSpPr txBox="1"/>
          <p:nvPr/>
        </p:nvSpPr>
        <p:spPr>
          <a:xfrm>
            <a:off x="5315503" y="3237773"/>
            <a:ext cx="3914102" cy="20164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48283" lvl="1" marL="496566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99"/>
              <a:buFont typeface="Arial"/>
              <a:buChar char="•"/>
            </a:pPr>
            <a:r>
              <a:rPr b="1" i="0" lang="ja-JP" sz="2299" u="none" cap="none" strike="noStrike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ケアハウス</a:t>
            </a:r>
            <a:endParaRPr b="1" i="0" sz="2299" u="none" cap="none" strike="noStrike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8283" lvl="1" marL="496566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99"/>
              <a:buFont typeface="Arial"/>
              <a:buChar char="•"/>
            </a:pPr>
            <a:r>
              <a:rPr b="1" i="0" lang="ja-JP" sz="2299" u="none" cap="none" strike="noStrike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特別養護老人ホーム</a:t>
            </a:r>
            <a:endParaRPr b="1" i="0" sz="2299" u="none" cap="none" strike="noStrike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8283" lvl="1" marL="496566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99"/>
              <a:buFont typeface="Arial"/>
              <a:buChar char="•"/>
            </a:pPr>
            <a:r>
              <a:rPr b="1" i="0" lang="ja-JP" sz="2299" u="none" cap="none" strike="noStrike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介護老人保健施設</a:t>
            </a:r>
            <a:endParaRPr b="1" i="0" sz="2299" u="none" cap="none" strike="noStrike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8283" lvl="1" marL="496566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99"/>
              <a:buFont typeface="Arial"/>
              <a:buChar char="•"/>
            </a:pPr>
            <a:r>
              <a:rPr b="1" i="0" lang="ja-JP" sz="2299" u="none" cap="none" strike="noStrike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介護医療院</a:t>
            </a:r>
            <a:endParaRPr b="1" i="0" sz="2299" u="none" cap="none" strike="noStrike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248283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ja-JP" sz="2299" u="none" cap="none" strike="noStrike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（介護療養型医療施設）</a:t>
            </a:r>
            <a:endParaRPr b="1" i="0" sz="2299" u="none" cap="none" strike="noStrike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1" name="Google Shape;101;g31f5d0c0edc_0_52"/>
          <p:cNvGrpSpPr/>
          <p:nvPr/>
        </p:nvGrpSpPr>
        <p:grpSpPr>
          <a:xfrm rot="1121823">
            <a:off x="3568900" y="4814299"/>
            <a:ext cx="792696" cy="890453"/>
            <a:chOff x="1222608" y="941848"/>
            <a:chExt cx="1211495" cy="1360898"/>
          </a:xfrm>
        </p:grpSpPr>
        <p:pic>
          <p:nvPicPr>
            <p:cNvPr id="102" name="Google Shape;102;g31f5d0c0edc_0_5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222608" y="941848"/>
              <a:ext cx="1211495" cy="13608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3" name="Google Shape;103;g31f5d0c0edc_0_52"/>
            <p:cNvSpPr txBox="1"/>
            <p:nvPr/>
          </p:nvSpPr>
          <p:spPr>
            <a:xfrm>
              <a:off x="1291125" y="1345282"/>
              <a:ext cx="1078992" cy="31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Arial"/>
                <a:buNone/>
              </a:pPr>
              <a:r>
                <a:rPr b="1" i="0" lang="ja-JP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point </a:t>
              </a:r>
              <a:endPara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4" name="Google Shape;104;g31f5d0c0edc_0_52"/>
          <p:cNvSpPr txBox="1"/>
          <p:nvPr/>
        </p:nvSpPr>
        <p:spPr>
          <a:xfrm>
            <a:off x="5673157" y="5519494"/>
            <a:ext cx="4261972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021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ja-JP" sz="1800" u="none" cap="none" strike="noStrik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入居待ち期間が長い</a:t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31f5d0c0edc_0_52"/>
          <p:cNvSpPr txBox="1"/>
          <p:nvPr/>
        </p:nvSpPr>
        <p:spPr>
          <a:xfrm rot="1121823">
            <a:off x="8609695" y="5292735"/>
            <a:ext cx="849198" cy="20885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b="1" i="0" lang="ja-JP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point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31f5d0c0edc_0_52"/>
          <p:cNvSpPr txBox="1"/>
          <p:nvPr/>
        </p:nvSpPr>
        <p:spPr>
          <a:xfrm>
            <a:off x="6340618" y="2763533"/>
            <a:ext cx="253464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ja-JP" sz="1800" u="none" cap="none" strike="noStrike">
                <a:solidFill>
                  <a:srgbClr val="131313"/>
                </a:solidFill>
                <a:latin typeface="Roboto"/>
                <a:ea typeface="Roboto"/>
                <a:cs typeface="Roboto"/>
                <a:sym typeface="Roboto"/>
              </a:rPr>
              <a:t>（国や自治体運営）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g31f5d0c0edc_0_52"/>
          <p:cNvSpPr txBox="1"/>
          <p:nvPr/>
        </p:nvSpPr>
        <p:spPr>
          <a:xfrm>
            <a:off x="1469475" y="2762282"/>
            <a:ext cx="234110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ja-JP" sz="1800" u="none" cap="none" strike="noStrike">
                <a:solidFill>
                  <a:srgbClr val="131313"/>
                </a:solidFill>
                <a:latin typeface="Roboto"/>
                <a:ea typeface="Roboto"/>
                <a:cs typeface="Roboto"/>
                <a:sym typeface="Roboto"/>
              </a:rPr>
              <a:t>（民間企業運営）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g31f5d0c0edc_0_52"/>
          <p:cNvSpPr txBox="1"/>
          <p:nvPr/>
        </p:nvSpPr>
        <p:spPr>
          <a:xfrm>
            <a:off x="5533988" y="5921590"/>
            <a:ext cx="587402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ja-JP" sz="1800" u="none" cap="none" strike="noStrik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また介護度によって入居条件が厳しい</a:t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9" name="Google Shape;109;g31f5d0c0edc_0_52"/>
          <p:cNvGrpSpPr/>
          <p:nvPr/>
        </p:nvGrpSpPr>
        <p:grpSpPr>
          <a:xfrm rot="1121823">
            <a:off x="8690917" y="4909284"/>
            <a:ext cx="792696" cy="890453"/>
            <a:chOff x="1222608" y="941848"/>
            <a:chExt cx="1211495" cy="1360898"/>
          </a:xfrm>
        </p:grpSpPr>
        <p:pic>
          <p:nvPicPr>
            <p:cNvPr id="110" name="Google Shape;110;g31f5d0c0edc_0_5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222608" y="941848"/>
              <a:ext cx="1211495" cy="13608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1" name="Google Shape;111;g31f5d0c0edc_0_52"/>
            <p:cNvSpPr txBox="1"/>
            <p:nvPr/>
          </p:nvSpPr>
          <p:spPr>
            <a:xfrm>
              <a:off x="1291125" y="1345282"/>
              <a:ext cx="1078992" cy="31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Arial"/>
                <a:buNone/>
              </a:pPr>
              <a:r>
                <a:rPr b="1" i="0" lang="ja-JP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point </a:t>
              </a:r>
              <a:endPara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" name="Google Shape;116;p1"/>
          <p:cNvGraphicFramePr/>
          <p:nvPr/>
        </p:nvGraphicFramePr>
        <p:xfrm>
          <a:off x="474593" y="188976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{7D69B17F-2444-463C-B7FB-AD9986EACB03}</a:tableStyleId>
              </a:tblPr>
              <a:tblGrid>
                <a:gridCol w="1644200"/>
                <a:gridCol w="287500"/>
                <a:gridCol w="1376050"/>
                <a:gridCol w="1504450"/>
                <a:gridCol w="546650"/>
                <a:gridCol w="477075"/>
                <a:gridCol w="502250"/>
                <a:gridCol w="523475"/>
                <a:gridCol w="472850"/>
                <a:gridCol w="547975"/>
                <a:gridCol w="517750"/>
                <a:gridCol w="556600"/>
              </a:tblGrid>
              <a:tr h="395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50" u="none" cap="none" strike="noStrike">
                          <a:solidFill>
                            <a:srgbClr val="4D22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種類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D8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50" u="none" cap="none" strike="noStrike">
                          <a:solidFill>
                            <a:srgbClr val="4D22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運営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D8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50" u="none" cap="none" strike="noStrike">
                          <a:solidFill>
                            <a:srgbClr val="4D22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入居金相場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D8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50" u="none" cap="none" strike="noStrike">
                          <a:solidFill>
                            <a:srgbClr val="4D22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月額相場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D8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800" u="none" cap="none" strike="noStrike">
                          <a:solidFill>
                            <a:srgbClr val="4D22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自立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D8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800" u="none" cap="none" strike="noStrike">
                          <a:solidFill>
                            <a:srgbClr val="4D22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要支援１～２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D8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800" u="none" cap="none" strike="noStrike">
                          <a:solidFill>
                            <a:srgbClr val="4D22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要介護１～２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D8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800" u="none" cap="none" strike="noStrike">
                          <a:solidFill>
                            <a:srgbClr val="4D22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要介護３～５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D8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800" u="none" cap="none" strike="noStrike">
                          <a:solidFill>
                            <a:srgbClr val="4D22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認知症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D8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800" u="none" cap="none" strike="noStrike">
                          <a:solidFill>
                            <a:srgbClr val="4D22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認知症重度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D8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800" u="none" cap="none" strike="noStrike">
                          <a:solidFill>
                            <a:srgbClr val="4D22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看取り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D8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800" u="none" cap="none" strike="noStrike">
                          <a:solidFill>
                            <a:srgbClr val="4D22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入居の</a:t>
                      </a:r>
                      <a:br>
                        <a:rPr b="1" lang="ja-JP" sz="800" u="none" cap="none" strike="noStrike">
                          <a:solidFill>
                            <a:srgbClr val="4D22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b="1" lang="ja-JP" sz="800" u="none" cap="none" strike="noStrike">
                          <a:solidFill>
                            <a:srgbClr val="4D22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しやすさ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D8E2F3"/>
                    </a:solidFill>
                  </a:tcPr>
                </a:tc>
              </a:tr>
              <a:tr h="4164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介護付き</a:t>
                      </a:r>
                      <a:br>
                        <a:rPr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有料老人ホーム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民間施設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200" u="none" cap="none" strike="noStrike">
                          <a:solidFill>
                            <a:srgbClr val="F82055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0～1,380万円</a:t>
                      </a:r>
                      <a:endParaRPr sz="120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200" u="none" cap="none" strike="noStrike">
                          <a:solidFill>
                            <a:srgbClr val="F82055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14.5～29.8万円</a:t>
                      </a:r>
                      <a:endParaRPr sz="120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△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△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◎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◎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◎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◎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</a:tr>
              <a:tr h="4164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住宅型</a:t>
                      </a:r>
                      <a:br>
                        <a:rPr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有料老人ホーム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200" u="none" cap="none" strike="noStrike">
                          <a:solidFill>
                            <a:srgbClr val="F82055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0～380万円</a:t>
                      </a:r>
                      <a:endParaRPr sz="120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200" u="none" cap="none" strike="noStrike">
                          <a:solidFill>
                            <a:srgbClr val="F82055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8.8～19.1万円</a:t>
                      </a:r>
                      <a:endParaRPr sz="120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△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◎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△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</a:tr>
              <a:tr h="511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サービス付き</a:t>
                      </a:r>
                      <a:br>
                        <a:rPr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高齢者向け住宅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200" u="none" cap="none" strike="noStrike">
                          <a:solidFill>
                            <a:srgbClr val="F82055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0～27万円</a:t>
                      </a:r>
                      <a:endParaRPr sz="120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200" u="none" cap="none" strike="noStrike">
                          <a:solidFill>
                            <a:srgbClr val="F82055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11.1～20万円</a:t>
                      </a:r>
                      <a:endParaRPr sz="120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◎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◎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△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△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</a:tr>
              <a:tr h="4045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グループホーム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200" u="none" cap="none" strike="noStrike">
                          <a:solidFill>
                            <a:srgbClr val="F82055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0～16万円</a:t>
                      </a:r>
                      <a:endParaRPr sz="120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200" u="none" cap="none" strike="noStrike">
                          <a:solidFill>
                            <a:srgbClr val="F82055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8.3～13.8万円</a:t>
                      </a:r>
                      <a:endParaRPr sz="120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×</a:t>
                      </a:r>
                      <a:endParaRPr b="1" sz="105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△</a:t>
                      </a:r>
                      <a:endParaRPr b="1" i="0" sz="105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※１</a:t>
                      </a:r>
                      <a:endParaRPr b="1" i="0" sz="105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◎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◎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△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△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FFF2CC"/>
                    </a:solidFill>
                  </a:tcPr>
                </a:tc>
              </a:tr>
              <a:tr h="4045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ケアハウス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公的施設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200" u="none" cap="none" strike="noStrike">
                          <a:solidFill>
                            <a:srgbClr val="F82055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0～30万円</a:t>
                      </a:r>
                      <a:endParaRPr sz="120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200" u="none" cap="none" strike="noStrike">
                          <a:solidFill>
                            <a:srgbClr val="F82055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7.5～12.4万円</a:t>
                      </a:r>
                      <a:endParaRPr sz="120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△</a:t>
                      </a:r>
                      <a:endParaRPr b="1" i="0" sz="105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△</a:t>
                      </a:r>
                      <a:endParaRPr b="1" i="0" sz="105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△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×</a:t>
                      </a:r>
                      <a:endParaRPr b="1" i="0" sz="105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×</a:t>
                      </a:r>
                      <a:endParaRPr b="1" i="0" sz="105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△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</a:tr>
              <a:tr h="4164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特別養護</a:t>
                      </a:r>
                      <a:br>
                        <a:rPr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老人ホーム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20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なし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200" u="none" cap="none" strike="noStrike">
                          <a:solidFill>
                            <a:srgbClr val="F82055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10～14.4万円</a:t>
                      </a:r>
                      <a:endParaRPr sz="120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×</a:t>
                      </a:r>
                      <a:endParaRPr b="1" i="0" sz="105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×</a:t>
                      </a:r>
                      <a:endParaRPr b="1" i="0" sz="105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×</a:t>
                      </a:r>
                      <a:endParaRPr b="1" i="0" sz="105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◎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×</a:t>
                      </a:r>
                      <a:endParaRPr b="1" i="0" sz="1050" u="none" cap="none" strike="noStrike">
                        <a:solidFill>
                          <a:srgbClr val="FF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</a:tr>
              <a:tr h="4164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介護老人</a:t>
                      </a:r>
                      <a:br>
                        <a:rPr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保健施設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20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なし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200" u="none" cap="none" strike="noStrike">
                          <a:solidFill>
                            <a:srgbClr val="F82055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8.8～15.1万円</a:t>
                      </a:r>
                      <a:endParaRPr sz="120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×</a:t>
                      </a:r>
                      <a:endParaRPr b="1" i="0" sz="105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×</a:t>
                      </a:r>
                      <a:endParaRPr b="1" i="0" sz="105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△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</a:tr>
              <a:tr h="4164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介護医療院</a:t>
                      </a:r>
                      <a:br>
                        <a:rPr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（介護療養型医療施設）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20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なし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200" u="none" cap="none" strike="noStrike">
                          <a:solidFill>
                            <a:srgbClr val="F82055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8.6～15.5万円</a:t>
                      </a:r>
                      <a:endParaRPr sz="120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×</a:t>
                      </a:r>
                      <a:endParaRPr b="1" i="0" sz="105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×</a:t>
                      </a:r>
                      <a:endParaRPr b="1" i="0" sz="1050" u="none" cap="none" strike="noStrike">
                        <a:solidFill>
                          <a:srgbClr val="2A2A2A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〇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2A2A2A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◎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i="0" lang="ja-JP" sz="105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△</a:t>
                      </a:r>
                      <a:endParaRPr/>
                    </a:p>
                  </a:txBody>
                  <a:tcPr marT="43475" marB="47825" marR="13050" marL="13050" anchor="ctr">
                    <a:solidFill>
                      <a:srgbClr val="E1EFD8"/>
                    </a:solidFill>
                  </a:tcPr>
                </a:tc>
              </a:tr>
            </a:tbl>
          </a:graphicData>
        </a:graphic>
      </p:graphicFrame>
      <p:sp>
        <p:nvSpPr>
          <p:cNvPr descr="さんかく" id="117" name="Google Shape;117;p1"/>
          <p:cNvSpPr/>
          <p:nvPr/>
        </p:nvSpPr>
        <p:spPr>
          <a:xfrm>
            <a:off x="3300413" y="182245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さんかく" id="118" name="Google Shape;118;p1"/>
          <p:cNvSpPr/>
          <p:nvPr/>
        </p:nvSpPr>
        <p:spPr>
          <a:xfrm>
            <a:off x="3300413" y="182245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19" name="Google Shape;119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二重まる" id="120" name="Google Shape;120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二重まる" id="121" name="Google Shape;121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二重まる" id="122" name="Google Shape;122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二重まる" id="123" name="Google Shape;123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24" name="Google Shape;124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さんかく" id="125" name="Google Shape;125;p1"/>
          <p:cNvSpPr/>
          <p:nvPr/>
        </p:nvSpPr>
        <p:spPr>
          <a:xfrm>
            <a:off x="3300413" y="182245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26" name="Google Shape;126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二重まる" id="127" name="Google Shape;127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28" name="Google Shape;128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29" name="Google Shape;129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さんかく" id="130" name="Google Shape;130;p1"/>
          <p:cNvSpPr/>
          <p:nvPr/>
        </p:nvSpPr>
        <p:spPr>
          <a:xfrm>
            <a:off x="3300413" y="182245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31" name="Google Shape;131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32" name="Google Shape;132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33" name="Google Shape;133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二重まる" id="134" name="Google Shape;134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二重まる" id="135" name="Google Shape;135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36" name="Google Shape;136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37" name="Google Shape;137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さんかく" id="138" name="Google Shape;138;p1"/>
          <p:cNvSpPr/>
          <p:nvPr/>
        </p:nvSpPr>
        <p:spPr>
          <a:xfrm>
            <a:off x="3300413" y="182245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さんかく" id="139" name="Google Shape;139;p1"/>
          <p:cNvSpPr/>
          <p:nvPr/>
        </p:nvSpPr>
        <p:spPr>
          <a:xfrm>
            <a:off x="3300413" y="182245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40" name="Google Shape;140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ばつ" id="141" name="Google Shape;141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さんかく" id="142" name="Google Shape;142;p1"/>
          <p:cNvSpPr/>
          <p:nvPr/>
        </p:nvSpPr>
        <p:spPr>
          <a:xfrm>
            <a:off x="3300413" y="182245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43" name="Google Shape;143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44" name="Google Shape;144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二重まる" id="145" name="Google Shape;145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二重まる" id="146" name="Google Shape;146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さんかく" id="147" name="Google Shape;147;p1"/>
          <p:cNvSpPr/>
          <p:nvPr/>
        </p:nvSpPr>
        <p:spPr>
          <a:xfrm>
            <a:off x="3300413" y="182245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さんかく" id="148" name="Google Shape;148;p1"/>
          <p:cNvSpPr/>
          <p:nvPr/>
        </p:nvSpPr>
        <p:spPr>
          <a:xfrm>
            <a:off x="3300413" y="182245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49" name="Google Shape;149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50" name="Google Shape;150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さんかく" id="151" name="Google Shape;151;p1"/>
          <p:cNvSpPr/>
          <p:nvPr/>
        </p:nvSpPr>
        <p:spPr>
          <a:xfrm>
            <a:off x="3300413" y="182245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さんかく" id="152" name="Google Shape;152;p1"/>
          <p:cNvSpPr/>
          <p:nvPr/>
        </p:nvSpPr>
        <p:spPr>
          <a:xfrm>
            <a:off x="3300413" y="182245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さんかく" id="153" name="Google Shape;153;p1"/>
          <p:cNvSpPr/>
          <p:nvPr/>
        </p:nvSpPr>
        <p:spPr>
          <a:xfrm>
            <a:off x="3300413" y="182245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ばつ" id="154" name="Google Shape;154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ばつ" id="155" name="Google Shape;155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さんかく" id="156" name="Google Shape;156;p1"/>
          <p:cNvSpPr/>
          <p:nvPr/>
        </p:nvSpPr>
        <p:spPr>
          <a:xfrm>
            <a:off x="3300413" y="182245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ばつ" id="157" name="Google Shape;157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ばつ" id="158" name="Google Shape;158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ばつ" id="159" name="Google Shape;159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二重まる" id="160" name="Google Shape;160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61" name="Google Shape;161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62" name="Google Shape;162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63" name="Google Shape;163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ばつ" id="164" name="Google Shape;164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ばつ" id="165" name="Google Shape;165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ばつ" id="166" name="Google Shape;166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67" name="Google Shape;167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68" name="Google Shape;168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69" name="Google Shape;169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70" name="Google Shape;170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71" name="Google Shape;171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さんかく" id="172" name="Google Shape;172;p1"/>
          <p:cNvSpPr/>
          <p:nvPr/>
        </p:nvSpPr>
        <p:spPr>
          <a:xfrm>
            <a:off x="3300413" y="182245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ばつ" id="173" name="Google Shape;173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ばつ" id="174" name="Google Shape;174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75" name="Google Shape;175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76" name="Google Shape;176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77" name="Google Shape;177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78" name="Google Shape;178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二重まる" id="179" name="Google Shape;179;p1"/>
          <p:cNvSpPr/>
          <p:nvPr/>
        </p:nvSpPr>
        <p:spPr>
          <a:xfrm>
            <a:off x="3300413" y="182245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さんかく" id="180" name="Google Shape;180;p1"/>
          <p:cNvSpPr/>
          <p:nvPr/>
        </p:nvSpPr>
        <p:spPr>
          <a:xfrm>
            <a:off x="3300413" y="182245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まる" id="181" name="Google Shape;181;p1"/>
          <p:cNvSpPr/>
          <p:nvPr/>
        </p:nvSpPr>
        <p:spPr>
          <a:xfrm>
            <a:off x="152400" y="15240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二重まる" id="182" name="Google Shape;182;p1"/>
          <p:cNvSpPr/>
          <p:nvPr/>
        </p:nvSpPr>
        <p:spPr>
          <a:xfrm>
            <a:off x="152400" y="15240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二重まる" id="183" name="Google Shape;183;p1"/>
          <p:cNvSpPr/>
          <p:nvPr/>
        </p:nvSpPr>
        <p:spPr>
          <a:xfrm>
            <a:off x="152400" y="152400"/>
            <a:ext cx="200025" cy="20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1"/>
          <p:cNvSpPr txBox="1"/>
          <p:nvPr/>
        </p:nvSpPr>
        <p:spPr>
          <a:xfrm>
            <a:off x="5227983" y="5710510"/>
            <a:ext cx="4522304" cy="3975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41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ja-JP" sz="900" u="none" cap="none" strike="noStrike">
                <a:solidFill>
                  <a:srgbClr val="2A2A2A"/>
                </a:solidFill>
                <a:latin typeface="Arial"/>
                <a:ea typeface="Arial"/>
                <a:cs typeface="Arial"/>
                <a:sym typeface="Arial"/>
              </a:rPr>
              <a:t>※１：要支援２から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ja-JP" sz="900" u="none" cap="none" strike="noStrike">
                <a:solidFill>
                  <a:srgbClr val="2A2A2A"/>
                </a:solidFill>
                <a:latin typeface="Arial"/>
                <a:ea typeface="Arial"/>
                <a:cs typeface="Arial"/>
                <a:sym typeface="Arial"/>
              </a:rPr>
              <a:t>◎充実した対応  　 〇 受け入れ可　 △  施設によっては可 　 × 受け入れ不可</a:t>
            </a:r>
            <a:endParaRPr/>
          </a:p>
        </p:txBody>
      </p:sp>
      <p:sp>
        <p:nvSpPr>
          <p:cNvPr id="185" name="Google Shape;185;p1"/>
          <p:cNvSpPr txBox="1"/>
          <p:nvPr/>
        </p:nvSpPr>
        <p:spPr>
          <a:xfrm>
            <a:off x="7204876" y="6247008"/>
            <a:ext cx="2632544" cy="4145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41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ja-JP" sz="900" u="none" cap="none" strike="noStrike">
                <a:solidFill>
                  <a:srgbClr val="2A2A2A"/>
                </a:solidFill>
                <a:latin typeface="Arial"/>
                <a:ea typeface="Arial"/>
                <a:cs typeface="Arial"/>
                <a:sym typeface="Arial"/>
              </a:rPr>
              <a:t>出典：みんなの介護　</a:t>
            </a:r>
            <a:endParaRPr b="0" i="0" sz="900" u="none" cap="none" strike="noStrike">
              <a:solidFill>
                <a:srgbClr val="2A2A2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1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ja-JP" sz="900" u="none" cap="none" strike="noStrike">
                <a:solidFill>
                  <a:srgbClr val="2A2A2A"/>
                </a:solidFill>
                <a:latin typeface="Arial"/>
                <a:ea typeface="Arial"/>
                <a:cs typeface="Arial"/>
                <a:sym typeface="Arial"/>
              </a:rPr>
              <a:t>https://www.minnanokaigo.com/guide/type/</a:t>
            </a:r>
            <a:endParaRPr b="0" i="0" sz="900" u="none" cap="none" strike="noStrike">
              <a:solidFill>
                <a:srgbClr val="2A2A2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1"/>
          <p:cNvSpPr/>
          <p:nvPr/>
        </p:nvSpPr>
        <p:spPr>
          <a:xfrm>
            <a:off x="1618051" y="749945"/>
            <a:ext cx="6523622" cy="600991"/>
          </a:xfrm>
          <a:prstGeom prst="roundRect">
            <a:avLst>
              <a:gd fmla="val 16667" name="adj"/>
            </a:avLst>
          </a:prstGeom>
          <a:solidFill>
            <a:srgbClr val="F4A169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ja-JP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老人ホーム種類一覧表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5"/>
          <p:cNvSpPr/>
          <p:nvPr/>
        </p:nvSpPr>
        <p:spPr>
          <a:xfrm>
            <a:off x="1691189" y="256009"/>
            <a:ext cx="6523622" cy="600991"/>
          </a:xfrm>
          <a:prstGeom prst="roundRect">
            <a:avLst>
              <a:gd fmla="val 16667" name="adj"/>
            </a:avLst>
          </a:prstGeom>
          <a:solidFill>
            <a:srgbClr val="F4A169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ja-JP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我が家って準備は大丈夫？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25"/>
          <p:cNvSpPr txBox="1"/>
          <p:nvPr/>
        </p:nvSpPr>
        <p:spPr>
          <a:xfrm>
            <a:off x="3316222" y="6454997"/>
            <a:ext cx="3273554" cy="290478"/>
          </a:xfrm>
          <a:prstGeom prst="rect">
            <a:avLst/>
          </a:prstGeom>
          <a:noFill/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ja-JP" sz="954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©2025　kids　money　school</a:t>
            </a:r>
            <a:endParaRPr b="0" i="0" sz="954" u="none" cap="none" strike="noStrik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25"/>
          <p:cNvSpPr txBox="1"/>
          <p:nvPr/>
        </p:nvSpPr>
        <p:spPr>
          <a:xfrm>
            <a:off x="928112" y="974166"/>
            <a:ext cx="3971134" cy="3174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ja-JP" sz="146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≪一例≫介護付き有料老人ホームの費用・料金</a:t>
            </a:r>
            <a:endParaRPr/>
          </a:p>
        </p:txBody>
      </p:sp>
      <p:grpSp>
        <p:nvGrpSpPr>
          <p:cNvPr id="195" name="Google Shape;195;p25"/>
          <p:cNvGrpSpPr/>
          <p:nvPr/>
        </p:nvGrpSpPr>
        <p:grpSpPr>
          <a:xfrm>
            <a:off x="4026548" y="2434681"/>
            <a:ext cx="499301" cy="544216"/>
            <a:chOff x="3877410" y="2373458"/>
            <a:chExt cx="528659" cy="576215"/>
          </a:xfrm>
        </p:grpSpPr>
        <p:cxnSp>
          <p:nvCxnSpPr>
            <p:cNvPr id="196" name="Google Shape;196;p25"/>
            <p:cNvCxnSpPr/>
            <p:nvPr/>
          </p:nvCxnSpPr>
          <p:spPr>
            <a:xfrm>
              <a:off x="3877410" y="2661565"/>
              <a:ext cx="528659" cy="0"/>
            </a:xfrm>
            <a:prstGeom prst="straightConnector1">
              <a:avLst/>
            </a:prstGeom>
            <a:noFill/>
            <a:ln cap="flat" cmpd="sng" w="57150">
              <a:solidFill>
                <a:srgbClr val="EF7019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7" name="Google Shape;197;p25"/>
            <p:cNvCxnSpPr/>
            <p:nvPr/>
          </p:nvCxnSpPr>
          <p:spPr>
            <a:xfrm>
              <a:off x="4141739" y="2373458"/>
              <a:ext cx="0" cy="576215"/>
            </a:xfrm>
            <a:prstGeom prst="straightConnector1">
              <a:avLst/>
            </a:prstGeom>
            <a:noFill/>
            <a:ln cap="flat" cmpd="sng" w="57150">
              <a:solidFill>
                <a:srgbClr val="EF7019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98" name="Google Shape;198;p25"/>
          <p:cNvGrpSpPr/>
          <p:nvPr/>
        </p:nvGrpSpPr>
        <p:grpSpPr>
          <a:xfrm>
            <a:off x="875302" y="1394891"/>
            <a:ext cx="2827221" cy="2475725"/>
            <a:chOff x="637066" y="1246476"/>
            <a:chExt cx="2993456" cy="2621293"/>
          </a:xfrm>
        </p:grpSpPr>
        <p:sp>
          <p:nvSpPr>
            <p:cNvPr id="199" name="Google Shape;199;p25"/>
            <p:cNvSpPr/>
            <p:nvPr/>
          </p:nvSpPr>
          <p:spPr>
            <a:xfrm>
              <a:off x="637066" y="1403702"/>
              <a:ext cx="2993456" cy="2464067"/>
            </a:xfrm>
            <a:prstGeom prst="roundRect">
              <a:avLst>
                <a:gd fmla="val 16667" name="adj"/>
              </a:avLst>
            </a:prstGeom>
            <a:solidFill>
              <a:srgbClr val="FDF1E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25"/>
            <p:cNvSpPr txBox="1"/>
            <p:nvPr/>
          </p:nvSpPr>
          <p:spPr>
            <a:xfrm>
              <a:off x="1355728" y="1729421"/>
              <a:ext cx="1556133" cy="2616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ja-JP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入居一時金</a:t>
              </a:r>
              <a:endParaRPr/>
            </a:p>
          </p:txBody>
        </p:sp>
        <p:sp>
          <p:nvSpPr>
            <p:cNvPr id="201" name="Google Shape;201;p25"/>
            <p:cNvSpPr/>
            <p:nvPr/>
          </p:nvSpPr>
          <p:spPr>
            <a:xfrm>
              <a:off x="1246008" y="1246476"/>
              <a:ext cx="1775572" cy="41678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38100">
              <a:solidFill>
                <a:srgbClr val="F295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25"/>
            <p:cNvSpPr txBox="1"/>
            <p:nvPr/>
          </p:nvSpPr>
          <p:spPr>
            <a:xfrm>
              <a:off x="1355728" y="1263798"/>
              <a:ext cx="1556133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ja-JP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初期費用</a:t>
              </a:r>
              <a:endParaRPr/>
            </a:p>
          </p:txBody>
        </p:sp>
        <p:grpSp>
          <p:nvGrpSpPr>
            <p:cNvPr id="203" name="Google Shape;203;p25"/>
            <p:cNvGrpSpPr/>
            <p:nvPr/>
          </p:nvGrpSpPr>
          <p:grpSpPr>
            <a:xfrm>
              <a:off x="1355728" y="2001029"/>
              <a:ext cx="1556133" cy="1737538"/>
              <a:chOff x="1240684" y="2001029"/>
              <a:chExt cx="1556133" cy="1737538"/>
            </a:xfrm>
          </p:grpSpPr>
          <p:sp>
            <p:nvSpPr>
              <p:cNvPr id="204" name="Google Shape;204;p25"/>
              <p:cNvSpPr/>
              <p:nvPr/>
            </p:nvSpPr>
            <p:spPr>
              <a:xfrm>
                <a:off x="1360898" y="2001029"/>
                <a:ext cx="1315704" cy="1737538"/>
              </a:xfrm>
              <a:prstGeom prst="rect">
                <a:avLst/>
              </a:prstGeom>
              <a:solidFill>
                <a:srgbClr val="F2955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5" name="Google Shape;205;p25"/>
              <p:cNvSpPr txBox="1"/>
              <p:nvPr/>
            </p:nvSpPr>
            <p:spPr>
              <a:xfrm>
                <a:off x="1240684" y="2485686"/>
                <a:ext cx="1556133" cy="7682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ja-JP" sz="16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0円～</a:t>
                </a:r>
                <a:endParaRPr b="1" i="0" sz="16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indent="0" lvl="0" marL="0" marR="0" rtl="0" algn="ctr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ja-JP" sz="16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数百万円</a:t>
                </a:r>
                <a:endParaRPr/>
              </a:p>
            </p:txBody>
          </p:sp>
        </p:grpSp>
      </p:grpSp>
      <p:grpSp>
        <p:nvGrpSpPr>
          <p:cNvPr id="206" name="Google Shape;206;p25"/>
          <p:cNvGrpSpPr/>
          <p:nvPr/>
        </p:nvGrpSpPr>
        <p:grpSpPr>
          <a:xfrm>
            <a:off x="4849873" y="1391083"/>
            <a:ext cx="4388478" cy="2479322"/>
            <a:chOff x="4611636" y="1242667"/>
            <a:chExt cx="4646511" cy="2625101"/>
          </a:xfrm>
        </p:grpSpPr>
        <p:sp>
          <p:nvSpPr>
            <p:cNvPr id="207" name="Google Shape;207;p25"/>
            <p:cNvSpPr/>
            <p:nvPr/>
          </p:nvSpPr>
          <p:spPr>
            <a:xfrm>
              <a:off x="4611636" y="1403701"/>
              <a:ext cx="4646511" cy="2464067"/>
            </a:xfrm>
            <a:prstGeom prst="roundRect">
              <a:avLst>
                <a:gd fmla="val 16667" name="adj"/>
              </a:avLst>
            </a:prstGeom>
            <a:solidFill>
              <a:srgbClr val="FDF1E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25"/>
            <p:cNvSpPr/>
            <p:nvPr/>
          </p:nvSpPr>
          <p:spPr>
            <a:xfrm>
              <a:off x="5334774" y="1242667"/>
              <a:ext cx="3200234" cy="41678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38100">
              <a:solidFill>
                <a:srgbClr val="F295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25"/>
            <p:cNvSpPr txBox="1"/>
            <p:nvPr/>
          </p:nvSpPr>
          <p:spPr>
            <a:xfrm>
              <a:off x="5797776" y="1269237"/>
              <a:ext cx="1556133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ja-JP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月額費用</a:t>
              </a:r>
              <a:endParaRPr/>
            </a:p>
          </p:txBody>
        </p:sp>
        <p:sp>
          <p:nvSpPr>
            <p:cNvPr id="210" name="Google Shape;210;p25"/>
            <p:cNvSpPr txBox="1"/>
            <p:nvPr/>
          </p:nvSpPr>
          <p:spPr>
            <a:xfrm>
              <a:off x="6738610" y="1341645"/>
              <a:ext cx="1906349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ja-JP" sz="12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249,000円</a:t>
              </a:r>
              <a:endParaRPr/>
            </a:p>
          </p:txBody>
        </p:sp>
        <p:grpSp>
          <p:nvGrpSpPr>
            <p:cNvPr id="211" name="Google Shape;211;p25"/>
            <p:cNvGrpSpPr/>
            <p:nvPr/>
          </p:nvGrpSpPr>
          <p:grpSpPr>
            <a:xfrm>
              <a:off x="5299790" y="1735834"/>
              <a:ext cx="1556133" cy="2008820"/>
              <a:chOff x="5299790" y="1735834"/>
              <a:chExt cx="1556133" cy="2008820"/>
            </a:xfrm>
          </p:grpSpPr>
          <p:sp>
            <p:nvSpPr>
              <p:cNvPr id="212" name="Google Shape;212;p25"/>
              <p:cNvSpPr txBox="1"/>
              <p:nvPr/>
            </p:nvSpPr>
            <p:spPr>
              <a:xfrm>
                <a:off x="5299790" y="1735834"/>
                <a:ext cx="1556133" cy="2616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ja-JP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介護サービス費</a:t>
                </a:r>
                <a:endParaRPr/>
              </a:p>
            </p:txBody>
          </p:sp>
          <p:grpSp>
            <p:nvGrpSpPr>
              <p:cNvPr id="213" name="Google Shape;213;p25"/>
              <p:cNvGrpSpPr/>
              <p:nvPr/>
            </p:nvGrpSpPr>
            <p:grpSpPr>
              <a:xfrm>
                <a:off x="5420004" y="2007116"/>
                <a:ext cx="1315704" cy="1737538"/>
                <a:chOff x="5435883" y="2007442"/>
                <a:chExt cx="1315704" cy="1737538"/>
              </a:xfrm>
            </p:grpSpPr>
            <p:sp>
              <p:nvSpPr>
                <p:cNvPr id="214" name="Google Shape;214;p25"/>
                <p:cNvSpPr/>
                <p:nvPr/>
              </p:nvSpPr>
              <p:spPr>
                <a:xfrm>
                  <a:off x="5435883" y="2007442"/>
                  <a:ext cx="1315704" cy="1737538"/>
                </a:xfrm>
                <a:prstGeom prst="rect">
                  <a:avLst/>
                </a:prstGeom>
                <a:solidFill>
                  <a:srgbClr val="F29558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" name="Google Shape;215;p25"/>
                <p:cNvSpPr/>
                <p:nvPr/>
              </p:nvSpPr>
              <p:spPr>
                <a:xfrm>
                  <a:off x="5435883" y="2007442"/>
                  <a:ext cx="1315704" cy="1237360"/>
                </a:xfrm>
                <a:prstGeom prst="rect">
                  <a:avLst/>
                </a:prstGeom>
                <a:solidFill>
                  <a:srgbClr val="F8CEC8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216" name="Google Shape;216;p25"/>
              <p:cNvSpPr txBox="1"/>
              <p:nvPr/>
            </p:nvSpPr>
            <p:spPr>
              <a:xfrm>
                <a:off x="5299790" y="2477221"/>
                <a:ext cx="1556133" cy="2616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ja-JP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171,000円</a:t>
                </a:r>
                <a:endParaRPr/>
              </a:p>
            </p:txBody>
          </p:sp>
          <p:sp>
            <p:nvSpPr>
              <p:cNvPr id="217" name="Google Shape;217;p25"/>
              <p:cNvSpPr txBox="1"/>
              <p:nvPr/>
            </p:nvSpPr>
            <p:spPr>
              <a:xfrm>
                <a:off x="5299790" y="3366318"/>
                <a:ext cx="1556133" cy="2616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ja-JP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19,000円</a:t>
                </a:r>
                <a:endParaRPr/>
              </a:p>
            </p:txBody>
          </p:sp>
        </p:grpSp>
        <p:grpSp>
          <p:nvGrpSpPr>
            <p:cNvPr id="218" name="Google Shape;218;p25"/>
            <p:cNvGrpSpPr/>
            <p:nvPr/>
          </p:nvGrpSpPr>
          <p:grpSpPr>
            <a:xfrm>
              <a:off x="7181901" y="1731680"/>
              <a:ext cx="1556133" cy="2006887"/>
              <a:chOff x="7181901" y="1731680"/>
              <a:chExt cx="1556133" cy="2006887"/>
            </a:xfrm>
          </p:grpSpPr>
          <p:sp>
            <p:nvSpPr>
              <p:cNvPr id="219" name="Google Shape;219;p25"/>
              <p:cNvSpPr txBox="1"/>
              <p:nvPr/>
            </p:nvSpPr>
            <p:spPr>
              <a:xfrm>
                <a:off x="7181901" y="1731680"/>
                <a:ext cx="1556133" cy="2616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ja-JP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その他生活費</a:t>
                </a:r>
                <a:endParaRPr/>
              </a:p>
            </p:txBody>
          </p:sp>
          <p:grpSp>
            <p:nvGrpSpPr>
              <p:cNvPr id="220" name="Google Shape;220;p25"/>
              <p:cNvGrpSpPr/>
              <p:nvPr/>
            </p:nvGrpSpPr>
            <p:grpSpPr>
              <a:xfrm>
                <a:off x="7283514" y="2001029"/>
                <a:ext cx="1352906" cy="1737538"/>
                <a:chOff x="7311001" y="2001029"/>
                <a:chExt cx="1352906" cy="1737538"/>
              </a:xfrm>
            </p:grpSpPr>
            <p:sp>
              <p:nvSpPr>
                <p:cNvPr id="221" name="Google Shape;221;p25"/>
                <p:cNvSpPr/>
                <p:nvPr/>
              </p:nvSpPr>
              <p:spPr>
                <a:xfrm>
                  <a:off x="7329602" y="2001029"/>
                  <a:ext cx="1315704" cy="1737538"/>
                </a:xfrm>
                <a:prstGeom prst="rect">
                  <a:avLst/>
                </a:prstGeom>
                <a:solidFill>
                  <a:srgbClr val="F29558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cxnSp>
              <p:nvCxnSpPr>
                <p:cNvPr id="222" name="Google Shape;222;p25"/>
                <p:cNvCxnSpPr/>
                <p:nvPr/>
              </p:nvCxnSpPr>
              <p:spPr>
                <a:xfrm>
                  <a:off x="7311001" y="2477221"/>
                  <a:ext cx="1352906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BE4E1"/>
                  </a:solidFill>
                  <a:prstDash val="dash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23" name="Google Shape;223;p25"/>
                <p:cNvCxnSpPr/>
                <p:nvPr/>
              </p:nvCxnSpPr>
              <p:spPr>
                <a:xfrm>
                  <a:off x="7311001" y="3244476"/>
                  <a:ext cx="1352906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BE4E1"/>
                  </a:solidFill>
                  <a:prstDash val="dash"/>
                  <a:round/>
                  <a:headEnd len="sm" w="sm" type="none"/>
                  <a:tailEnd len="sm" w="sm" type="none"/>
                </a:ln>
              </p:spPr>
            </p:cxnSp>
          </p:grpSp>
          <p:sp>
            <p:nvSpPr>
              <p:cNvPr id="224" name="Google Shape;224;p25"/>
              <p:cNvSpPr txBox="1"/>
              <p:nvPr/>
            </p:nvSpPr>
            <p:spPr>
              <a:xfrm>
                <a:off x="7181901" y="2033393"/>
                <a:ext cx="1556133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ja-JP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居住費</a:t>
                </a:r>
                <a:endParaRPr b="1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ja-JP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150,000円</a:t>
                </a:r>
                <a:endParaRPr/>
              </a:p>
            </p:txBody>
          </p:sp>
          <p:sp>
            <p:nvSpPr>
              <p:cNvPr id="225" name="Google Shape;225;p25"/>
              <p:cNvSpPr txBox="1"/>
              <p:nvPr/>
            </p:nvSpPr>
            <p:spPr>
              <a:xfrm>
                <a:off x="7181901" y="2639220"/>
                <a:ext cx="1556133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ja-JP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食費</a:t>
                </a:r>
                <a:endParaRPr b="1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ja-JP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60,000円</a:t>
                </a:r>
                <a:endParaRPr/>
              </a:p>
            </p:txBody>
          </p:sp>
          <p:sp>
            <p:nvSpPr>
              <p:cNvPr id="226" name="Google Shape;226;p25"/>
              <p:cNvSpPr txBox="1"/>
              <p:nvPr/>
            </p:nvSpPr>
            <p:spPr>
              <a:xfrm>
                <a:off x="7181901" y="3281420"/>
                <a:ext cx="1556133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ja-JP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その他費用</a:t>
                </a:r>
                <a:endParaRPr b="1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ja-JP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20,000円</a:t>
                </a:r>
                <a:endParaRPr/>
              </a:p>
            </p:txBody>
          </p:sp>
        </p:grpSp>
      </p:grpSp>
      <p:grpSp>
        <p:nvGrpSpPr>
          <p:cNvPr id="227" name="Google Shape;227;p25"/>
          <p:cNvGrpSpPr/>
          <p:nvPr/>
        </p:nvGrpSpPr>
        <p:grpSpPr>
          <a:xfrm>
            <a:off x="5234121" y="1014162"/>
            <a:ext cx="2672795" cy="261610"/>
            <a:chOff x="5286557" y="4215950"/>
            <a:chExt cx="2672795" cy="261610"/>
          </a:xfrm>
        </p:grpSpPr>
        <p:sp>
          <p:nvSpPr>
            <p:cNvPr id="228" name="Google Shape;228;p25"/>
            <p:cNvSpPr/>
            <p:nvPr/>
          </p:nvSpPr>
          <p:spPr>
            <a:xfrm>
              <a:off x="6842795" y="4253383"/>
              <a:ext cx="186744" cy="186744"/>
            </a:xfrm>
            <a:prstGeom prst="rect">
              <a:avLst/>
            </a:prstGeom>
            <a:solidFill>
              <a:srgbClr val="F2955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25"/>
            <p:cNvSpPr/>
            <p:nvPr/>
          </p:nvSpPr>
          <p:spPr>
            <a:xfrm>
              <a:off x="5286557" y="4253383"/>
              <a:ext cx="186744" cy="186744"/>
            </a:xfrm>
            <a:prstGeom prst="rect">
              <a:avLst/>
            </a:prstGeom>
            <a:solidFill>
              <a:srgbClr val="F8CE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25"/>
            <p:cNvSpPr txBox="1"/>
            <p:nvPr/>
          </p:nvSpPr>
          <p:spPr>
            <a:xfrm>
              <a:off x="5456929" y="4215950"/>
              <a:ext cx="1278779" cy="2616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ja-JP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国・自治体 負担</a:t>
              </a:r>
              <a:endParaRPr/>
            </a:p>
          </p:txBody>
        </p:sp>
        <p:sp>
          <p:nvSpPr>
            <p:cNvPr id="231" name="Google Shape;231;p25"/>
            <p:cNvSpPr txBox="1"/>
            <p:nvPr/>
          </p:nvSpPr>
          <p:spPr>
            <a:xfrm>
              <a:off x="7004740" y="4215950"/>
              <a:ext cx="954612" cy="2616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ja-JP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自己 負担</a:t>
              </a:r>
              <a:endParaRPr/>
            </a:p>
          </p:txBody>
        </p:sp>
      </p:grpSp>
      <p:sp>
        <p:nvSpPr>
          <p:cNvPr id="232" name="Google Shape;232;p25"/>
          <p:cNvSpPr txBox="1"/>
          <p:nvPr/>
        </p:nvSpPr>
        <p:spPr>
          <a:xfrm>
            <a:off x="6530922" y="6444641"/>
            <a:ext cx="3367778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ja-JP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出展：https://www.minnanokaigo.com/guide/cost/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3" name="Google Shape;233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3194045">
            <a:off x="4514434" y="4085357"/>
            <a:ext cx="2251296" cy="2487837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25"/>
          <p:cNvSpPr txBox="1"/>
          <p:nvPr/>
        </p:nvSpPr>
        <p:spPr>
          <a:xfrm>
            <a:off x="4615814" y="4842907"/>
            <a:ext cx="2212604" cy="71500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ja-JP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東京だと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ja-JP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月額28.9万円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35" name="Google Shape;235;p25"/>
          <p:cNvGraphicFramePr/>
          <p:nvPr/>
        </p:nvGraphicFramePr>
        <p:xfrm>
          <a:off x="1671815" y="398548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{7D69B17F-2444-463C-B7FB-AD9986EACB03}</a:tableStyleId>
              </a:tblPr>
              <a:tblGrid>
                <a:gridCol w="840700"/>
                <a:gridCol w="867475"/>
                <a:gridCol w="867475"/>
              </a:tblGrid>
              <a:tr h="273250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都道府県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平均値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732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入居一時金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月額利用料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茨城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124.7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12.9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栃木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18.1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14.4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群馬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3.7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12.3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埼玉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11.1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15.6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千葉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13.3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13.3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東京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446.5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28.9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神奈川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20.0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13.6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236" name="Google Shape;236;p25"/>
          <p:cNvSpPr/>
          <p:nvPr/>
        </p:nvSpPr>
        <p:spPr>
          <a:xfrm>
            <a:off x="3316222" y="5853112"/>
            <a:ext cx="1010716" cy="397805"/>
          </a:xfrm>
          <a:prstGeom prst="rect">
            <a:avLst/>
          </a:prstGeom>
          <a:noFill/>
          <a:ln cap="flat" cmpd="sng" w="571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6"/>
          <p:cNvSpPr txBox="1"/>
          <p:nvPr/>
        </p:nvSpPr>
        <p:spPr>
          <a:xfrm>
            <a:off x="3316222" y="6454997"/>
            <a:ext cx="3273554" cy="290478"/>
          </a:xfrm>
          <a:prstGeom prst="rect">
            <a:avLst/>
          </a:prstGeom>
          <a:noFill/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ja-JP" sz="954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©2025　kids　money　school</a:t>
            </a:r>
            <a:endParaRPr b="0" i="0" sz="954" u="none" cap="none" strike="noStrik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43" name="Google Shape;243;p26"/>
          <p:cNvGraphicFramePr/>
          <p:nvPr/>
        </p:nvGraphicFramePr>
        <p:xfrm>
          <a:off x="447118" y="91579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{7D69B17F-2444-463C-B7FB-AD9986EACB03}</a:tableStyleId>
              </a:tblPr>
              <a:tblGrid>
                <a:gridCol w="840700"/>
                <a:gridCol w="867475"/>
                <a:gridCol w="867475"/>
              </a:tblGrid>
              <a:tr h="273250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都道府県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平均値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732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入居一時金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月額利用料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北海道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50.4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14.0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青森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1.2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 b="1" sz="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11.2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岩手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66.2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15.0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秋田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3.1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10.1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宮城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1.4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9.5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山形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6.5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11.5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福島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24.2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13.9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4" name="Google Shape;244;p26"/>
          <p:cNvGraphicFramePr/>
          <p:nvPr/>
        </p:nvGraphicFramePr>
        <p:xfrm>
          <a:off x="3602785" y="91579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{7D69B17F-2444-463C-B7FB-AD9986EACB03}</a:tableStyleId>
              </a:tblPr>
              <a:tblGrid>
                <a:gridCol w="840700"/>
                <a:gridCol w="867475"/>
                <a:gridCol w="867475"/>
              </a:tblGrid>
              <a:tr h="273250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都道府県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平均値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732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入居一時金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月額利用料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茨城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124.7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12.9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栃木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18.1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14.4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群馬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3.7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12.3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埼玉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11.1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15.6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千葉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13.3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13.3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東京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446.5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28.9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神奈川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20.0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13.6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5" name="Google Shape;245;p26"/>
          <p:cNvGraphicFramePr/>
          <p:nvPr/>
        </p:nvGraphicFramePr>
        <p:xfrm>
          <a:off x="447118" y="370329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{7D69B17F-2444-463C-B7FB-AD9986EACB03}</a:tableStyleId>
              </a:tblPr>
              <a:tblGrid>
                <a:gridCol w="840700"/>
                <a:gridCol w="867475"/>
                <a:gridCol w="867475"/>
              </a:tblGrid>
              <a:tr h="245175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都道府県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平均値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4517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入居一時金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月額利用料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新潟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22.4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15.8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富山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7.4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15.7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石川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11.4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12.1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福井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17.4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12.8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山梨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25.3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14.5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長野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34.2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13.8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岐阜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8.2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12.4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静岡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52.5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15.9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愛知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40.8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17.3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6" name="Google Shape;246;p26"/>
          <p:cNvGraphicFramePr/>
          <p:nvPr/>
        </p:nvGraphicFramePr>
        <p:xfrm>
          <a:off x="3602784" y="370329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{7D69B17F-2444-463C-B7FB-AD9986EACB03}</a:tableStyleId>
              </a:tblPr>
              <a:tblGrid>
                <a:gridCol w="840700"/>
                <a:gridCol w="867475"/>
                <a:gridCol w="867475"/>
              </a:tblGrid>
              <a:tr h="245175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都道府県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平均値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4517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入居一時金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月額利用料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三重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5.2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11.2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滋賀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4.7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15.4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京都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166.0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18.7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大阪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5.8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12.5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兵庫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19.8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14.7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奈良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38.7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14.0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和歌山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11.2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11.8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7" name="Google Shape;247;p26"/>
          <p:cNvGraphicFramePr/>
          <p:nvPr/>
        </p:nvGraphicFramePr>
        <p:xfrm>
          <a:off x="6802212" y="24894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{7D69B17F-2444-463C-B7FB-AD9986EACB03}</a:tableStyleId>
              </a:tblPr>
              <a:tblGrid>
                <a:gridCol w="840700"/>
                <a:gridCol w="867475"/>
                <a:gridCol w="867475"/>
              </a:tblGrid>
              <a:tr h="245175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都道府県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平均値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4517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入居一時金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月額利用料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鳥取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18.4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13.5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島根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12.1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13.8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岡山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7.4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12.1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広島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8.1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12.3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山口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4.4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12.1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8" name="Google Shape;248;p26"/>
          <p:cNvGraphicFramePr/>
          <p:nvPr/>
        </p:nvGraphicFramePr>
        <p:xfrm>
          <a:off x="6802212" y="218523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{7D69B17F-2444-463C-B7FB-AD9986EACB03}</a:tableStyleId>
              </a:tblPr>
              <a:tblGrid>
                <a:gridCol w="840700"/>
                <a:gridCol w="867475"/>
                <a:gridCol w="867475"/>
              </a:tblGrid>
              <a:tr h="245175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都道府県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平均値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4517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入居一時金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月額利用料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徳島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1.5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10.5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香川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7.6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13.8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愛媛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2.2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9.8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5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高知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3.1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11.4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9" name="Google Shape;249;p26"/>
          <p:cNvGraphicFramePr/>
          <p:nvPr/>
        </p:nvGraphicFramePr>
        <p:xfrm>
          <a:off x="6802213" y="393721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{7D69B17F-2444-463C-B7FB-AD9986EACB03}</a:tableStyleId>
              </a:tblPr>
              <a:tblGrid>
                <a:gridCol w="840700"/>
                <a:gridCol w="867475"/>
                <a:gridCol w="867475"/>
              </a:tblGrid>
              <a:tr h="127000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都道府県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平均値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6970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入居一時金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月額利用料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</a:tr>
              <a:tr h="2697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福岡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4.1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9.9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697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佐賀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2.3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10.9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697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長崎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5.9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12.1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697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熊本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10.4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11.4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697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大分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5.7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10.1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697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宮崎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1.3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7.7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697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鹿児島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0.6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8.3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697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沖縄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6B68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3.1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-JP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9.9</a:t>
                      </a:r>
                      <a:r>
                        <a:rPr b="1" lang="ja-JP" sz="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万円</a:t>
                      </a:r>
                      <a:endParaRPr/>
                    </a:p>
                  </a:txBody>
                  <a:tcPr marT="41650" marB="41650" marR="83300" marL="83300" anchor="ctr">
                    <a:lnL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222A3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250" name="Google Shape;250;p26"/>
          <p:cNvSpPr txBox="1"/>
          <p:nvPr/>
        </p:nvSpPr>
        <p:spPr>
          <a:xfrm>
            <a:off x="378101" y="432081"/>
            <a:ext cx="5876241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ja-JP" sz="1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Ｐ.33の表をご自身の説明したい地域に差し替えて、ご使用ください。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2024-10-24T01:58:27Z</dcterms:created>
  <dc:creator>admin</dc:creator>
</cp:coreProperties>
</file>